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332" r:id="rId3"/>
    <p:sldId id="292" r:id="rId4"/>
    <p:sldId id="295" r:id="rId5"/>
    <p:sldId id="294" r:id="rId6"/>
    <p:sldId id="261" r:id="rId7"/>
    <p:sldId id="296" r:id="rId8"/>
    <p:sldId id="335" r:id="rId9"/>
    <p:sldId id="297" r:id="rId10"/>
    <p:sldId id="285" r:id="rId11"/>
    <p:sldId id="286" r:id="rId12"/>
    <p:sldId id="287" r:id="rId13"/>
    <p:sldId id="263" r:id="rId14"/>
    <p:sldId id="298" r:id="rId15"/>
    <p:sldId id="299" r:id="rId16"/>
    <p:sldId id="300" r:id="rId17"/>
    <p:sldId id="282" r:id="rId18"/>
    <p:sldId id="281" r:id="rId19"/>
    <p:sldId id="276" r:id="rId20"/>
    <p:sldId id="283" r:id="rId21"/>
    <p:sldId id="278" r:id="rId22"/>
    <p:sldId id="280" r:id="rId23"/>
    <p:sldId id="301" r:id="rId24"/>
    <p:sldId id="302" r:id="rId25"/>
    <p:sldId id="308" r:id="rId26"/>
    <p:sldId id="309" r:id="rId27"/>
    <p:sldId id="311" r:id="rId28"/>
    <p:sldId id="312" r:id="rId29"/>
    <p:sldId id="333" r:id="rId30"/>
    <p:sldId id="334" r:id="rId31"/>
    <p:sldId id="310" r:id="rId32"/>
    <p:sldId id="313" r:id="rId33"/>
    <p:sldId id="314" r:id="rId34"/>
    <p:sldId id="329" r:id="rId35"/>
    <p:sldId id="317" r:id="rId36"/>
    <p:sldId id="318" r:id="rId37"/>
    <p:sldId id="319" r:id="rId38"/>
    <p:sldId id="315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16" r:id="rId47"/>
    <p:sldId id="273" r:id="rId48"/>
    <p:sldId id="274" r:id="rId49"/>
    <p:sldId id="275" r:id="rId50"/>
    <p:sldId id="330" r:id="rId51"/>
    <p:sldId id="331" r:id="rId52"/>
    <p:sldId id="288" r:id="rId53"/>
    <p:sldId id="290" r:id="rId54"/>
    <p:sldId id="29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zir laghari" initials="Wl" lastIdx="1" clrIdx="0">
    <p:extLst>
      <p:ext uri="{19B8F6BF-5375-455C-9EA6-DF929625EA0E}">
        <p15:presenceInfo xmlns:p15="http://schemas.microsoft.com/office/powerpoint/2012/main" userId="Wazir lagha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14T16:37:04.326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08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23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43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5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5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5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5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1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8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8BD50-88E8-4885-AF42-47D97CB989E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FDA5C-8B77-4F5E-8C73-BF99024AB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integrated-circui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8/18/2024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BD9240-1EF0-4212-99D5-9190788ED676}"/>
              </a:ext>
            </a:extLst>
          </p:cNvPr>
          <p:cNvSpPr/>
          <p:nvPr/>
        </p:nvSpPr>
        <p:spPr>
          <a:xfrm>
            <a:off x="2074862" y="429214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By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Dr. Wazir Muhammad Laghari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Electrical Engineering Department</a:t>
            </a:r>
          </a:p>
          <a:p>
            <a:pPr algn="ctr"/>
            <a:r>
              <a:rPr lang="en-US" sz="2800" dirty="0">
                <a:solidFill>
                  <a:schemeClr val="accent2"/>
                </a:solidFill>
              </a:rPr>
              <a:t>BUET, Khuzdar</a:t>
            </a:r>
          </a:p>
          <a:p>
            <a:pPr algn="ctr"/>
            <a:endParaRPr lang="th-TH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Signals &amp; Systems 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-apple-system"/>
            </a:endParaRPr>
          </a:p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en-US" sz="4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Course Code NO: EE-224</a:t>
            </a:r>
          </a:p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Department: BMED</a:t>
            </a:r>
          </a:p>
          <a:p>
            <a:pPr 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Semester: 4</a:t>
            </a:r>
            <a:r>
              <a:rPr lang="en-US" sz="4400" b="1" baseline="30000" dirty="0" smtClean="0">
                <a:solidFill>
                  <a:schemeClr val="accent6">
                    <a:lumMod val="50000"/>
                  </a:schemeClr>
                </a:solidFill>
              </a:rPr>
              <a:t>th</a:t>
            </a: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8626DA8-0D2D-4E5C-A592-8A5E58899654}"/>
              </a:ext>
            </a:extLst>
          </p:cNvPr>
          <p:cNvSpPr/>
          <p:nvPr/>
        </p:nvSpPr>
        <p:spPr>
          <a:xfrm>
            <a:off x="1469022" y="1212196"/>
            <a:ext cx="7640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Week-01</a:t>
            </a:r>
            <a:r>
              <a:rPr lang="en-US" sz="4800" b="1" dirty="0">
                <a:solidFill>
                  <a:srgbClr val="7030A0"/>
                </a:solidFill>
              </a:rPr>
              <a:t/>
            </a:r>
            <a:br>
              <a:rPr lang="en-US" sz="4800" b="1" dirty="0">
                <a:solidFill>
                  <a:srgbClr val="7030A0"/>
                </a:solidFill>
              </a:rPr>
            </a:b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10" y="37134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37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921" y="27547"/>
            <a:ext cx="11353800" cy="57512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Signals And System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6651" y="3506525"/>
            <a:ext cx="2170705" cy="14272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System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30589" y="4158530"/>
            <a:ext cx="1296062" cy="15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97356" y="4110823"/>
            <a:ext cx="1296062" cy="15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83602" y="3805101"/>
            <a:ext cx="168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Signal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1198" y="3805101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Signal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24940" y="2149229"/>
            <a:ext cx="5453932" cy="4229317"/>
          </a:xfrm>
          <a:prstGeom prst="rect">
            <a:avLst/>
          </a:prstGeom>
        </p:spPr>
      </p:pic>
      <p:cxnSp>
        <p:nvCxnSpPr>
          <p:cNvPr id="12" name="Curved Connector 11"/>
          <p:cNvCxnSpPr/>
          <p:nvPr/>
        </p:nvCxnSpPr>
        <p:spPr>
          <a:xfrm rot="10800000" flipV="1">
            <a:off x="4261900" y="4933784"/>
            <a:ext cx="4063117" cy="144476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924215" y="6170527"/>
            <a:ext cx="257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Pump = System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314" y="436660"/>
            <a:ext cx="119882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 smtClean="0"/>
              <a:t>The meaningful interconnection of physical devices and components is called as a </a:t>
            </a:r>
            <a:r>
              <a:rPr lang="en-US" sz="2800" dirty="0"/>
              <a:t>System.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set of connected things or devices that operate together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It is denoted by rectangular box.</a:t>
            </a:r>
          </a:p>
        </p:txBody>
      </p:sp>
      <p:sp>
        <p:nvSpPr>
          <p:cNvPr id="3" name="Cloud 2"/>
          <p:cNvSpPr/>
          <p:nvPr/>
        </p:nvSpPr>
        <p:spPr>
          <a:xfrm>
            <a:off x="5008658" y="1891875"/>
            <a:ext cx="3037398" cy="2155118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Electricity (Signal) provide a pump (system) than system (pump) perform mechanical work</a:t>
            </a:r>
            <a:endParaRPr lang="en-US" dirty="0"/>
          </a:p>
        </p:txBody>
      </p:sp>
      <p:cxnSp>
        <p:nvCxnSpPr>
          <p:cNvPr id="14" name="Curved Connector 13"/>
          <p:cNvCxnSpPr>
            <a:stCxn id="3" idx="2"/>
          </p:cNvCxnSpPr>
          <p:nvPr/>
        </p:nvCxnSpPr>
        <p:spPr>
          <a:xfrm rot="10800000" flipH="1" flipV="1">
            <a:off x="5018080" y="2969434"/>
            <a:ext cx="3027976" cy="2207954"/>
          </a:xfrm>
          <a:prstGeom prst="curvedConnector3">
            <a:avLst>
              <a:gd name="adj1" fmla="val 366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loud 15"/>
          <p:cNvSpPr/>
          <p:nvPr/>
        </p:nvSpPr>
        <p:spPr>
          <a:xfrm>
            <a:off x="9674248" y="3805101"/>
            <a:ext cx="2379321" cy="2367095"/>
          </a:xfrm>
          <a:prstGeom prst="clou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Due to Electricity (Signal) provide a pump (system) than system (pump) provide another signal (output Signal) to fill the water pump</a:t>
            </a:r>
            <a:endParaRPr lang="en-US" sz="1200" b="1" dirty="0"/>
          </a:p>
        </p:txBody>
      </p:sp>
      <p:cxnSp>
        <p:nvCxnSpPr>
          <p:cNvPr id="19" name="Curved Connector 18"/>
          <p:cNvCxnSpPr>
            <a:stCxn id="16" idx="1"/>
          </p:cNvCxnSpPr>
          <p:nvPr/>
        </p:nvCxnSpPr>
        <p:spPr>
          <a:xfrm rot="5400000" flipH="1">
            <a:off x="8540813" y="3846580"/>
            <a:ext cx="3407339" cy="1238852"/>
          </a:xfrm>
          <a:prstGeom prst="curvedConnector3">
            <a:avLst>
              <a:gd name="adj1" fmla="val -67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67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825274"/>
            <a:ext cx="11544300" cy="48863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From Previous Slide we obtained two signals one is Input Signal and Other is Output Signal.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5157" y="204107"/>
            <a:ext cx="10515600" cy="6211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Signals And System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72382" y="1860733"/>
                <a:ext cx="6881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82" y="1860733"/>
                <a:ext cx="6881884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63" r="-1240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5023" y="2553269"/>
                <a:ext cx="6974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(2)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023" y="2553269"/>
                <a:ext cx="697428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524" r="-69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469750" y="3175162"/>
            <a:ext cx="2170705" cy="14272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System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73688" y="3827167"/>
            <a:ext cx="1296062" cy="15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640455" y="3779460"/>
            <a:ext cx="1296062" cy="15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26701" y="3473738"/>
            <a:ext cx="168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Signal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45858" y="3426031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382" y="4822896"/>
                <a:ext cx="688117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𝑆𝑖𝑔𝑛𝑎𝑙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𝑆𝑖𝑔𝑛𝑎𝑙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(3)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382" y="4822896"/>
                <a:ext cx="6881178" cy="76899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12577" y="5878217"/>
                <a:ext cx="5467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𝑆𝑖𝑔𝑛𝑎𝑙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577" y="5878217"/>
                <a:ext cx="546752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449" r="-1338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12577" y="6414167"/>
                <a:ext cx="69711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(4)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577" y="6414167"/>
                <a:ext cx="697113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50" r="-113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50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79" y="1069521"/>
            <a:ext cx="11051721" cy="510744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In Analysis problems we have Input and System (Network) than we calculate output.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6565" y="304580"/>
            <a:ext cx="10515600" cy="62116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Analysis Problems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1370" y="2111589"/>
                <a:ext cx="69711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(4)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370" y="2111589"/>
                <a:ext cx="6971139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50" r="-113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3156" y="3711443"/>
            <a:ext cx="11821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 synthesis means we have Input Signal, and Output Signal than we calculate System (design a network)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06565" y="2962304"/>
            <a:ext cx="10515600" cy="621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Synthesis Problems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98954" y="4665550"/>
                <a:ext cx="6879576" cy="76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𝑆𝑦𝑠𝑡𝑒𝑚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𝑂𝑢𝑡𝑝𝑢𝑡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𝑆𝑖𝑔𝑛𝑎𝑙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𝑆𝑖𝑔𝑛𝑎𝑙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(3)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954" y="4665550"/>
                <a:ext cx="6879576" cy="76604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73" y="2111589"/>
            <a:ext cx="2642878" cy="1088861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173009"/>
              </p:ext>
            </p:extLst>
          </p:nvPr>
        </p:nvGraphicFramePr>
        <p:xfrm>
          <a:off x="713123" y="5620703"/>
          <a:ext cx="1076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840"/>
                <a:gridCol w="1431235"/>
                <a:gridCol w="1152939"/>
                <a:gridCol w="1892411"/>
                <a:gridCol w="50331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Problem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Input Signal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Output signal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Comments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√ 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√ </a:t>
                      </a:r>
                      <a:endParaRPr lang="en-US" dirty="0" smtClean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× (?)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 Problem is Simple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Synthesis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√ 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× (?)</a:t>
                      </a:r>
                      <a:endParaRPr lang="en-US" dirty="0" smtClean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Matura MT Script Capitals" panose="03020802060602070202" pitchFamily="66" charset="0"/>
                        </a:rPr>
                        <a:t>√ 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Synthesis (Design system) Problem is Complicated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62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2176510" y="2360771"/>
            <a:ext cx="1304239" cy="12048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Type</a:t>
            </a:r>
          </a:p>
        </p:txBody>
      </p:sp>
      <p:sp>
        <p:nvSpPr>
          <p:cNvPr id="11" name="Oval 10"/>
          <p:cNvSpPr/>
          <p:nvPr/>
        </p:nvSpPr>
        <p:spPr>
          <a:xfrm>
            <a:off x="3965042" y="2360771"/>
            <a:ext cx="1338873" cy="1268288"/>
          </a:xfrm>
          <a:prstGeom prst="ellipse">
            <a:avLst/>
          </a:prstGeom>
          <a:solidFill>
            <a:schemeClr val="accent6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</a:t>
            </a:r>
            <a:r>
              <a:rPr lang="en-US" b="1" dirty="0" smtClean="0"/>
              <a:t> Time</a:t>
            </a:r>
            <a:endParaRPr lang="en-US" b="1" dirty="0"/>
          </a:p>
        </p:txBody>
      </p:sp>
      <p:sp>
        <p:nvSpPr>
          <p:cNvPr id="24" name="Rounded Rectangle 23"/>
          <p:cNvSpPr/>
          <p:nvPr/>
        </p:nvSpPr>
        <p:spPr>
          <a:xfrm>
            <a:off x="2269824" y="4383804"/>
            <a:ext cx="1426129" cy="92278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Analog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269824" y="5421769"/>
            <a:ext cx="1426129" cy="9227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Digital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007610" y="4383804"/>
            <a:ext cx="1426129" cy="92278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Continuous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057817" y="5421769"/>
            <a:ext cx="1426129" cy="922788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Discrete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6207457" y="2360771"/>
            <a:ext cx="1330023" cy="126828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</a:t>
            </a:r>
            <a:r>
              <a:rPr lang="en-US" b="1" dirty="0" smtClean="0"/>
              <a:t> Nature</a:t>
            </a:r>
            <a:endParaRPr lang="en-US" b="1" dirty="0"/>
          </a:p>
        </p:txBody>
      </p:sp>
      <p:sp>
        <p:nvSpPr>
          <p:cNvPr id="51" name="Rounded Rectangle 50"/>
          <p:cNvSpPr/>
          <p:nvPr/>
        </p:nvSpPr>
        <p:spPr>
          <a:xfrm>
            <a:off x="5930634" y="4383802"/>
            <a:ext cx="1426129" cy="922789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Periodic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930634" y="5421769"/>
            <a:ext cx="1426129" cy="922788"/>
          </a:xfrm>
          <a:prstGeom prst="roundRect">
            <a:avLst/>
          </a:prstGeom>
          <a:solidFill>
            <a:srgbClr val="92D050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Aperiodic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7803450" y="2360771"/>
            <a:ext cx="1685579" cy="1374195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</a:t>
            </a:r>
            <a:r>
              <a:rPr lang="en-US" b="1" dirty="0" smtClean="0"/>
              <a:t> Behaviour</a:t>
            </a:r>
            <a:endParaRPr lang="en-US" b="1" dirty="0"/>
          </a:p>
        </p:txBody>
      </p:sp>
      <p:cxnSp>
        <p:nvCxnSpPr>
          <p:cNvPr id="117" name="Elbow Connector 116"/>
          <p:cNvCxnSpPr>
            <a:stCxn id="9" idx="4"/>
            <a:endCxn id="24" idx="1"/>
          </p:cNvCxnSpPr>
          <p:nvPr/>
        </p:nvCxnSpPr>
        <p:spPr>
          <a:xfrm rot="5400000">
            <a:off x="1909458" y="3926027"/>
            <a:ext cx="1279538" cy="558806"/>
          </a:xfrm>
          <a:prstGeom prst="bentConnector4">
            <a:avLst>
              <a:gd name="adj1" fmla="val 31970"/>
              <a:gd name="adj2" fmla="val 1409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endCxn id="31" idx="1"/>
          </p:cNvCxnSpPr>
          <p:nvPr/>
        </p:nvCxnSpPr>
        <p:spPr>
          <a:xfrm rot="16200000" flipH="1">
            <a:off x="1632503" y="5245842"/>
            <a:ext cx="1037964" cy="236678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11" idx="4"/>
            <a:endCxn id="36" idx="1"/>
          </p:cNvCxnSpPr>
          <p:nvPr/>
        </p:nvCxnSpPr>
        <p:spPr>
          <a:xfrm rot="5400000">
            <a:off x="3712975" y="3923695"/>
            <a:ext cx="1216140" cy="626869"/>
          </a:xfrm>
          <a:prstGeom prst="bentConnector4">
            <a:avLst>
              <a:gd name="adj1" fmla="val 31030"/>
              <a:gd name="adj2" fmla="val 1364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/>
          <p:nvPr/>
        </p:nvCxnSpPr>
        <p:spPr>
          <a:xfrm rot="16200000" flipH="1">
            <a:off x="3413649" y="5213456"/>
            <a:ext cx="1037964" cy="3014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>
          <a:xfrm>
            <a:off x="7964432" y="4378299"/>
            <a:ext cx="1524598" cy="922789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Deterministic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7937819" y="5416265"/>
            <a:ext cx="1551211" cy="922788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Random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9" name="Elbow Connector 128"/>
          <p:cNvCxnSpPr>
            <a:stCxn id="61" idx="4"/>
            <a:endCxn id="126" idx="1"/>
          </p:cNvCxnSpPr>
          <p:nvPr/>
        </p:nvCxnSpPr>
        <p:spPr>
          <a:xfrm rot="5400000">
            <a:off x="7752972" y="3946426"/>
            <a:ext cx="1104728" cy="681808"/>
          </a:xfrm>
          <a:prstGeom prst="bentConnector4">
            <a:avLst>
              <a:gd name="adj1" fmla="val 29117"/>
              <a:gd name="adj2" fmla="val 1335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/>
          <p:cNvCxnSpPr/>
          <p:nvPr/>
        </p:nvCxnSpPr>
        <p:spPr>
          <a:xfrm rot="16200000" flipH="1">
            <a:off x="7313737" y="5266883"/>
            <a:ext cx="1037966" cy="1835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41" idx="4"/>
            <a:endCxn id="51" idx="1"/>
          </p:cNvCxnSpPr>
          <p:nvPr/>
        </p:nvCxnSpPr>
        <p:spPr>
          <a:xfrm rot="5400000">
            <a:off x="5793483" y="3766211"/>
            <a:ext cx="1216138" cy="941835"/>
          </a:xfrm>
          <a:prstGeom prst="bentConnector4">
            <a:avLst>
              <a:gd name="adj1" fmla="val 31030"/>
              <a:gd name="adj2" fmla="val 12427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endCxn id="52" idx="1"/>
          </p:cNvCxnSpPr>
          <p:nvPr/>
        </p:nvCxnSpPr>
        <p:spPr>
          <a:xfrm rot="16200000" flipH="1">
            <a:off x="5191224" y="5143752"/>
            <a:ext cx="1251935" cy="2268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/>
          <p:cNvSpPr/>
          <p:nvPr/>
        </p:nvSpPr>
        <p:spPr>
          <a:xfrm>
            <a:off x="9870109" y="2360771"/>
            <a:ext cx="1621936" cy="137419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</a:t>
            </a:r>
            <a:r>
              <a:rPr lang="en-US" b="1" dirty="0" smtClean="0"/>
              <a:t> Summary</a:t>
            </a:r>
            <a:endParaRPr lang="en-US" b="1" dirty="0"/>
          </a:p>
        </p:txBody>
      </p:sp>
      <p:sp>
        <p:nvSpPr>
          <p:cNvPr id="144" name="Rounded Rectangle 143"/>
          <p:cNvSpPr/>
          <p:nvPr/>
        </p:nvSpPr>
        <p:spPr>
          <a:xfrm>
            <a:off x="10031090" y="4378299"/>
            <a:ext cx="1524598" cy="9227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0004477" y="5416265"/>
            <a:ext cx="1551211" cy="922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Odd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Elbow Connector 145"/>
          <p:cNvCxnSpPr>
            <a:stCxn id="143" idx="4"/>
            <a:endCxn id="144" idx="1"/>
          </p:cNvCxnSpPr>
          <p:nvPr/>
        </p:nvCxnSpPr>
        <p:spPr>
          <a:xfrm rot="5400000">
            <a:off x="9803720" y="3962337"/>
            <a:ext cx="1104728" cy="649987"/>
          </a:xfrm>
          <a:prstGeom prst="bentConnector4">
            <a:avLst>
              <a:gd name="adj1" fmla="val 29117"/>
              <a:gd name="adj2" fmla="val 13517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Elbow Connector 146"/>
          <p:cNvCxnSpPr/>
          <p:nvPr/>
        </p:nvCxnSpPr>
        <p:spPr>
          <a:xfrm rot="16200000" flipH="1">
            <a:off x="9375530" y="5266883"/>
            <a:ext cx="1037966" cy="1835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2656494" y="249550"/>
            <a:ext cx="5888052" cy="6664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Classification of Signals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cxnSp>
        <p:nvCxnSpPr>
          <p:cNvPr id="152" name="Elbow Connector 151"/>
          <p:cNvCxnSpPr>
            <a:stCxn id="149" idx="2"/>
            <a:endCxn id="9" idx="0"/>
          </p:cNvCxnSpPr>
          <p:nvPr/>
        </p:nvCxnSpPr>
        <p:spPr>
          <a:xfrm rot="5400000">
            <a:off x="3492207" y="252458"/>
            <a:ext cx="1444736" cy="277189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149" idx="2"/>
            <a:endCxn id="143" idx="0"/>
          </p:cNvCxnSpPr>
          <p:nvPr/>
        </p:nvCxnSpPr>
        <p:spPr>
          <a:xfrm rot="16200000" flipH="1">
            <a:off x="7418430" y="-901876"/>
            <a:ext cx="1444736" cy="508055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149" idx="2"/>
            <a:endCxn id="11" idx="0"/>
          </p:cNvCxnSpPr>
          <p:nvPr/>
        </p:nvCxnSpPr>
        <p:spPr>
          <a:xfrm rot="5400000">
            <a:off x="4395132" y="1155383"/>
            <a:ext cx="1444736" cy="96604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149" idx="2"/>
            <a:endCxn id="61" idx="0"/>
          </p:cNvCxnSpPr>
          <p:nvPr/>
        </p:nvCxnSpPr>
        <p:spPr>
          <a:xfrm rot="16200000" flipH="1">
            <a:off x="6401012" y="115543"/>
            <a:ext cx="1444736" cy="30457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Elbow Connector 159"/>
          <p:cNvCxnSpPr>
            <a:stCxn id="149" idx="2"/>
            <a:endCxn id="41" idx="0"/>
          </p:cNvCxnSpPr>
          <p:nvPr/>
        </p:nvCxnSpPr>
        <p:spPr>
          <a:xfrm rot="16200000" flipH="1">
            <a:off x="5514126" y="1002428"/>
            <a:ext cx="1444736" cy="127194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34987" y="2355606"/>
            <a:ext cx="1560444" cy="120489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On the Basis of </a:t>
            </a:r>
            <a:r>
              <a:rPr lang="en-US" b="1" dirty="0" smtClean="0"/>
              <a:t>Variables</a:t>
            </a:r>
            <a:endParaRPr lang="en-US" b="1" dirty="0"/>
          </a:p>
        </p:txBody>
      </p:sp>
      <p:cxnSp>
        <p:nvCxnSpPr>
          <p:cNvPr id="34" name="Elbow Connector 33"/>
          <p:cNvCxnSpPr>
            <a:endCxn id="33" idx="0"/>
          </p:cNvCxnSpPr>
          <p:nvPr/>
        </p:nvCxnSpPr>
        <p:spPr>
          <a:xfrm rot="10800000" flipV="1">
            <a:off x="1015210" y="1638402"/>
            <a:ext cx="4582023" cy="7172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3" idx="4"/>
            <a:endCxn id="40" idx="1"/>
          </p:cNvCxnSpPr>
          <p:nvPr/>
        </p:nvCxnSpPr>
        <p:spPr>
          <a:xfrm rot="5400000">
            <a:off x="117665" y="3942150"/>
            <a:ext cx="1279198" cy="515891"/>
          </a:xfrm>
          <a:prstGeom prst="bentConnector4">
            <a:avLst>
              <a:gd name="adj1" fmla="val 31965"/>
              <a:gd name="adj2" fmla="val 14431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99318" y="4378299"/>
            <a:ext cx="1426129" cy="922789"/>
          </a:xfrm>
          <a:prstGeom prst="round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Analog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499318" y="5416264"/>
            <a:ext cx="1426129" cy="922788"/>
          </a:xfrm>
          <a:prstGeom prst="round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Digital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Elbow Connector 42"/>
          <p:cNvCxnSpPr>
            <a:stCxn id="33" idx="4"/>
            <a:endCxn id="42" idx="1"/>
          </p:cNvCxnSpPr>
          <p:nvPr/>
        </p:nvCxnSpPr>
        <p:spPr>
          <a:xfrm rot="5400000">
            <a:off x="-401317" y="4461132"/>
            <a:ext cx="2317162" cy="515891"/>
          </a:xfrm>
          <a:prstGeom prst="bentConnector4">
            <a:avLst>
              <a:gd name="adj1" fmla="val 17739"/>
              <a:gd name="adj2" fmla="val 144312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73" y="3015847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Classification of Signals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On </a:t>
            </a:r>
            <a:r>
              <a:rPr lang="en-US" b="1" dirty="0">
                <a:solidFill>
                  <a:schemeClr val="accent2"/>
                </a:solidFill>
              </a:rPr>
              <a:t>the </a:t>
            </a:r>
            <a:r>
              <a:rPr lang="en-US" b="1" dirty="0" smtClean="0">
                <a:solidFill>
                  <a:schemeClr val="accent2"/>
                </a:solidFill>
              </a:rPr>
              <a:t>Variables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2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61551"/>
            <a:ext cx="10695496" cy="1214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Single Variable (One-Dimensional) and Multi Variable (Multi-Dimensional) Signal </a:t>
            </a: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2795"/>
            <a:ext cx="11982616" cy="37619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/>
              <a:t>When the </a:t>
            </a:r>
            <a:r>
              <a:rPr lang="en-US" sz="3600" dirty="0" smtClean="0"/>
              <a:t>function of Signal depends </a:t>
            </a:r>
            <a:r>
              <a:rPr lang="en-US" sz="3600" dirty="0"/>
              <a:t>on a single variable, the signal is said to be </a:t>
            </a:r>
            <a:r>
              <a:rPr lang="en-US" sz="3600" dirty="0" smtClean="0"/>
              <a:t>Single Variable Or One-Dimensional.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6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When </a:t>
            </a:r>
            <a:r>
              <a:rPr lang="en-US" sz="3600" dirty="0"/>
              <a:t>the function </a:t>
            </a:r>
            <a:r>
              <a:rPr lang="en-US" sz="3600" dirty="0" smtClean="0"/>
              <a:t>of signal depends </a:t>
            </a:r>
            <a:r>
              <a:rPr lang="en-US" sz="3600" dirty="0"/>
              <a:t>on two or more variables, the signal is said to be </a:t>
            </a:r>
            <a:r>
              <a:rPr lang="en-US" sz="3600" dirty="0" smtClean="0"/>
              <a:t>Multidimensional Signal.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69450" y="4896668"/>
                <a:ext cx="8873968" cy="49244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𝑆𝑖𝑛𝑔𝑙𝑒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𝑉𝑎𝑟𝑖𝑎𝑏𝑙𝑒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50" y="4896668"/>
                <a:ext cx="8873968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79963" y="5910519"/>
                <a:ext cx="9822689" cy="43088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𝐸𝑥𝑎𝑚𝑝𝑙𝑒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𝑀𝑢𝑙𝑡𝑖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𝑉𝑎𝑟𝑖𝑎𝑏𝑙𝑒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𝑆𝑖𝑔𝑛𝑎𝑙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63" y="5910519"/>
                <a:ext cx="982268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3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61551"/>
            <a:ext cx="10695496" cy="1214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Single Variable (One-Dimensional) and Multi Variable (Multi-Dimensional) Signal </a:t>
            </a: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5577"/>
            <a:ext cx="11982616" cy="3889156"/>
          </a:xfrm>
        </p:spPr>
        <p:txBody>
          <a:bodyPr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Voice Signal is 1-D or One Variable or One-Dimensional Signal, because its Amplitude changes with respect to Time.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600" dirty="0" smtClean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Image is a 2-D or Two Variable or Two-Dimensional Signal, because it depends on two variables height and width of the image to show the resolution or intensity of the Image.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6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Video is a 3-D or Three Variable or Three-Dimensional Signal, because it depends on image (image is a 2D) per frame to show the motion of Video Signals.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" y="5055046"/>
            <a:ext cx="2673119" cy="1427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43" y="4907462"/>
            <a:ext cx="2533565" cy="17224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10" y="4828449"/>
            <a:ext cx="4958775" cy="16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7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73" y="3015847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Classification of Signals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On </a:t>
            </a:r>
            <a:r>
              <a:rPr lang="en-US" b="1" dirty="0">
                <a:solidFill>
                  <a:schemeClr val="accent2"/>
                </a:solidFill>
              </a:rPr>
              <a:t>the Basis of Type</a:t>
            </a:r>
            <a:r>
              <a:rPr lang="en-US" b="1" dirty="0"/>
              <a:t/>
            </a:r>
            <a:br>
              <a:rPr lang="en-US" b="1" dirty="0"/>
            </a:b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37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536" y="161551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Analog </a:t>
            </a:r>
            <a:r>
              <a:rPr lang="en-US" b="1" dirty="0">
                <a:solidFill>
                  <a:srgbClr val="7030A0"/>
                </a:solidFill>
              </a:rPr>
              <a:t>Signal 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16" y="837489"/>
            <a:ext cx="11526473" cy="5619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In Analog Signal, the physical quantities such as Current or Voltage varies continuously with time.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 smtClean="0"/>
              <a:t>Examples of such signals are Sinusoidal Wave, Triangular Wave etc.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03" y="3407088"/>
            <a:ext cx="3878484" cy="27626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729" y="3647459"/>
            <a:ext cx="4906060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1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82" y="204280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Digital </a:t>
            </a:r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25" y="947956"/>
            <a:ext cx="11526473" cy="522900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In </a:t>
            </a:r>
            <a:r>
              <a:rPr lang="en-US" dirty="0"/>
              <a:t>digital signal, the physical quantities such as current or voltage can have only one of the two possible values at a time, i.e., digital signal have only levels, either zero or some maximum finite value of current or voltage. </a:t>
            </a:r>
            <a:endParaRPr lang="en-US" dirty="0" smtClean="0"/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 smtClean="0"/>
              <a:t>These </a:t>
            </a:r>
            <a:r>
              <a:rPr lang="en-US" dirty="0"/>
              <a:t>signals get stored in the form of binary </a:t>
            </a:r>
            <a:r>
              <a:rPr lang="en-US" dirty="0" smtClean="0"/>
              <a:t>bit.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" y="3576043"/>
            <a:ext cx="3909857" cy="1937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15" y="3562459"/>
            <a:ext cx="3133689" cy="1474034"/>
          </a:xfrm>
          <a:prstGeom prst="rect">
            <a:avLst/>
          </a:prstGeom>
        </p:spPr>
      </p:pic>
      <p:pic>
        <p:nvPicPr>
          <p:cNvPr id="1026" name="Picture 2" descr="Analog vs. Digital - SparkFun Lea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729" y="3309741"/>
            <a:ext cx="3010566" cy="106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006" y="5287373"/>
            <a:ext cx="4896445" cy="14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1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375" y="198783"/>
            <a:ext cx="10515600" cy="84053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 &amp; System</a:t>
            </a:r>
            <a:endParaRPr lang="en-US" b="1" dirty="0">
              <a:solidFill>
                <a:srgbClr val="7030A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256891"/>
              </p:ext>
            </p:extLst>
          </p:nvPr>
        </p:nvGraphicFramePr>
        <p:xfrm>
          <a:off x="361632" y="1039316"/>
          <a:ext cx="11406298" cy="3261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40052">
                  <a:extLst>
                    <a:ext uri="{9D8B030D-6E8A-4147-A177-3AD203B41FA5}">
                      <a16:colId xmlns="" xmlns:a16="http://schemas.microsoft.com/office/drawing/2014/main" val="4055880113"/>
                    </a:ext>
                  </a:extLst>
                </a:gridCol>
                <a:gridCol w="2112571">
                  <a:extLst>
                    <a:ext uri="{9D8B030D-6E8A-4147-A177-3AD203B41FA5}">
                      <a16:colId xmlns="" xmlns:a16="http://schemas.microsoft.com/office/drawing/2014/main" val="532339211"/>
                    </a:ext>
                  </a:extLst>
                </a:gridCol>
                <a:gridCol w="2303352">
                  <a:extLst>
                    <a:ext uri="{9D8B030D-6E8A-4147-A177-3AD203B41FA5}">
                      <a16:colId xmlns="" xmlns:a16="http://schemas.microsoft.com/office/drawing/2014/main" val="4129353103"/>
                    </a:ext>
                  </a:extLst>
                </a:gridCol>
                <a:gridCol w="2072819">
                  <a:extLst>
                    <a:ext uri="{9D8B030D-6E8A-4147-A177-3AD203B41FA5}">
                      <a16:colId xmlns="" xmlns:a16="http://schemas.microsoft.com/office/drawing/2014/main" val="818653633"/>
                    </a:ext>
                  </a:extLst>
                </a:gridCol>
                <a:gridCol w="1277504">
                  <a:extLst>
                    <a:ext uri="{9D8B030D-6E8A-4147-A177-3AD203B41FA5}">
                      <a16:colId xmlns="" xmlns:a16="http://schemas.microsoft.com/office/drawing/2014/main" val="2021223800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marL="548640" algn="ctr">
                        <a:lnSpc>
                          <a:spcPct val="107000"/>
                        </a:lnSpc>
                        <a:spcAft>
                          <a:spcPts val="1460"/>
                        </a:spcAft>
                      </a:pPr>
                      <a:endParaRPr lang="en-US" sz="4000" b="1" u="sng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panose="020F050202020403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904676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Contact Hours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 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Credit Hours: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01057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Theory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48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Theory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03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324309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Practical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48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Practical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01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779302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Total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96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>
                          <a:effectLst/>
                        </a:rPr>
                        <a:t>Total</a:t>
                      </a:r>
                      <a:endParaRPr lang="en-US" sz="400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</a:rPr>
                        <a:t>04</a:t>
                      </a:r>
                      <a:endParaRPr lang="en-US" sz="4000" dirty="0">
                        <a:effectLst/>
                        <a:latin typeface="TeXGyreAdventor"/>
                        <a:ea typeface="TeXGyreAdventor"/>
                        <a:cs typeface="TeXGyreAdventor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6261159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49140" y="4806669"/>
            <a:ext cx="1172552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Recommended Books</a:t>
            </a:r>
            <a:endParaRPr lang="en-US" sz="2000" dirty="0"/>
          </a:p>
          <a:p>
            <a:pPr lvl="0"/>
            <a:r>
              <a:rPr lang="en-US" sz="2000" dirty="0" smtClean="0"/>
              <a:t>1. Signals </a:t>
            </a:r>
            <a:r>
              <a:rPr lang="en-US" sz="2000" dirty="0"/>
              <a:t>and Systems, Oppenheim A. V., </a:t>
            </a:r>
            <a:r>
              <a:rPr lang="en-US" sz="2000" dirty="0" err="1"/>
              <a:t>Willsky</a:t>
            </a:r>
            <a:r>
              <a:rPr lang="en-US" sz="2000" dirty="0"/>
              <a:t> A. S. and </a:t>
            </a:r>
            <a:r>
              <a:rPr lang="en-US" sz="2000" dirty="0" err="1"/>
              <a:t>Nawab</a:t>
            </a:r>
            <a:r>
              <a:rPr lang="en-US" sz="2000" dirty="0"/>
              <a:t> S. H., Prentice Hall, (Latest Edition).</a:t>
            </a:r>
          </a:p>
          <a:p>
            <a:r>
              <a:rPr lang="en-US" sz="2000" dirty="0" smtClean="0"/>
              <a:t>2. Signals</a:t>
            </a:r>
            <a:r>
              <a:rPr lang="en-US" sz="2000" dirty="0"/>
              <a:t>, Systems and Transforms, Phillips C. L. and Parr J. M., Prentice Hall, (Latest Edition)</a:t>
            </a:r>
          </a:p>
        </p:txBody>
      </p:sp>
    </p:spTree>
    <p:extLst>
      <p:ext uri="{BB962C8B-B14F-4D97-AF65-F5344CB8AC3E}">
        <p14:creationId xmlns:p14="http://schemas.microsoft.com/office/powerpoint/2010/main" val="22821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273" y="3015847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Classification of Signals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/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/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chemeClr val="accent2"/>
                </a:solidFill>
              </a:rPr>
              <a:t>On </a:t>
            </a:r>
            <a:r>
              <a:rPr lang="en-US" b="1" dirty="0">
                <a:solidFill>
                  <a:schemeClr val="accent2"/>
                </a:solidFill>
              </a:rPr>
              <a:t>the Basis of </a:t>
            </a:r>
            <a:r>
              <a:rPr lang="en-US" b="1" dirty="0" smtClean="0">
                <a:solidFill>
                  <a:schemeClr val="accent2"/>
                </a:solidFill>
              </a:rPr>
              <a:t>Time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82" y="204280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Continuous Time </a:t>
            </a:r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4891" y="936875"/>
            <a:ext cx="1168586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continuous-time signal at each point of time, signal will have some continuous values.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These </a:t>
            </a:r>
            <a:r>
              <a:rPr lang="en-US" sz="2800" dirty="0"/>
              <a:t>of signals can be analyzed using techniques such as Fourier or Laplace transformations.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It </a:t>
            </a:r>
            <a:r>
              <a:rPr lang="en-US" sz="2800" dirty="0"/>
              <a:t>requires more space than discrete-time signal because it has to be firstly sampled before transmission. </a:t>
            </a:r>
            <a:endParaRPr lang="en-US" sz="28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/>
              <a:t>This </a:t>
            </a:r>
            <a:r>
              <a:rPr lang="en-US" sz="2800" dirty="0"/>
              <a:t>signal has infinite bandwidth and can be represented using signals like sine or cosine waves.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992" y="4495812"/>
            <a:ext cx="2626566" cy="2114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1" y="4759433"/>
            <a:ext cx="5100507" cy="1586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398" y="4759433"/>
            <a:ext cx="4106594" cy="14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11" y="125826"/>
            <a:ext cx="10515600" cy="58334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Discrete Time </a:t>
            </a:r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891" y="709167"/>
            <a:ext cx="11828478" cy="5701098"/>
          </a:xfrm>
        </p:spPr>
        <p:txBody>
          <a:bodyPr>
            <a:normAutofit/>
          </a:bodyPr>
          <a:lstStyle/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In </a:t>
            </a:r>
            <a:r>
              <a:rPr lang="en-US" sz="2400" dirty="0"/>
              <a:t>discrete-time signal at each point of time, signal will have distinct or discontinuous values. </a:t>
            </a:r>
            <a:endParaRPr lang="en-US" sz="24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These </a:t>
            </a:r>
            <a:r>
              <a:rPr lang="en-US" sz="2400" dirty="0"/>
              <a:t>types of signals can be analyzed using techniques like discrete Fourier transformations or z-transformations. </a:t>
            </a:r>
            <a:endParaRPr lang="en-US" sz="24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It </a:t>
            </a:r>
            <a:r>
              <a:rPr lang="en-US" sz="2400" dirty="0"/>
              <a:t>requires less space than continuous-time signal as they are represented by some specific set of numbers. Discrete-time signal has finite bandwidth.</a:t>
            </a:r>
            <a:endParaRPr lang="en-US" sz="2400" dirty="0" smtClean="0"/>
          </a:p>
          <a:p>
            <a:pPr algn="just">
              <a:buFont typeface="Wingdings" panose="05000000000000000000" pitchFamily="2" charset="2"/>
              <a:buChar char="q"/>
            </a:pPr>
            <a:endParaRPr lang="en-US" sz="2400" b="1" dirty="0" smtClean="0"/>
          </a:p>
        </p:txBody>
      </p:sp>
      <p:sp>
        <p:nvSpPr>
          <p:cNvPr id="5" name="AutoShape 2" descr="continuous signal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Signals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468" y="3791825"/>
            <a:ext cx="5478011" cy="206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iscrete-Time Signals, Circuits, and System Fundamentals | SpringerL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29" y="3235842"/>
            <a:ext cx="5561901" cy="215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7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375" y="2168083"/>
            <a:ext cx="7748058" cy="3451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0172" y="220894"/>
                <a:ext cx="95399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𝑫𝒓𝒂𝒘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𝑫𝒊𝒔𝒄𝒓𝒆𝒕𝒆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𝑻𝒊𝒎𝒆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𝑺𝒊𝒈𝒏𝒂𝒍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={−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2" y="220894"/>
                <a:ext cx="953993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6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 flipV="1">
            <a:off x="8277307" y="502286"/>
            <a:ext cx="7951" cy="596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2838" y="1327868"/>
            <a:ext cx="287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854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919" y="590226"/>
            <a:ext cx="7748058" cy="3451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0172" y="220894"/>
                <a:ext cx="953993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𝑪𝒂𝒍𝒄𝒖𝒍𝒂𝒕𝒆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𝑺𝒂𝒎𝒑𝒍𝒆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𝒇𝒓𝒐𝒎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𝑫𝒊𝒔𝒄𝒓𝒆𝒕𝒆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𝑻𝒊𝒎𝒘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𝑺𝒊𝒈𝒏𝒂𝒍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72" y="220894"/>
                <a:ext cx="9539932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639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79228" y="3826575"/>
            <a:ext cx="287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16761" y="4315913"/>
                <a:ext cx="58021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{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={−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761" y="4315913"/>
                <a:ext cx="5802166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60756" y="5443902"/>
                <a:ext cx="525817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00B050"/>
                    </a:solidFill>
                  </a:rPr>
                  <a:t>n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={−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6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6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756" y="5443902"/>
                <a:ext cx="5258171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347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7021001" y="4847555"/>
            <a:ext cx="7951" cy="5963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8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4577" y="894849"/>
            <a:ext cx="4864565" cy="1815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06786" y="824213"/>
            <a:ext cx="5046042" cy="185531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0036" y="116943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Addition of Continuous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892698"/>
                  </p:ext>
                </p:extLst>
              </p:nvPr>
            </p:nvGraphicFramePr>
            <p:xfrm>
              <a:off x="277660" y="2710003"/>
              <a:ext cx="100582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6198"/>
                    <a:gridCol w="2107103"/>
                    <a:gridCol w="2442519"/>
                    <a:gridCol w="3782432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&lt;−2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=0+2=2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&lt;−1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1-1</a:t>
                          </a:r>
                          <a:r>
                            <a:rPr lang="en-US" baseline="0" dirty="0" smtClean="0"/>
                            <a:t> = 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2 – 1 = 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2 + 1 = 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0 + 2 = 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3892698"/>
                  </p:ext>
                </p:extLst>
              </p:nvPr>
            </p:nvGraphicFramePr>
            <p:xfrm>
              <a:off x="277660" y="2710003"/>
              <a:ext cx="10058252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26198"/>
                    <a:gridCol w="2107103"/>
                    <a:gridCol w="2442519"/>
                    <a:gridCol w="3782432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</a:t>
                          </a:r>
                          <a:r>
                            <a:rPr lang="en-US" sz="1400" dirty="0" smtClean="0"/>
                            <a:t>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3" t="-101639" r="-484806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2081" t="-101639" r="-29653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7107" t="-101639" r="-15586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6023" t="-101639" r="-644" b="-4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3" t="-201639" r="-48480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2081" t="-201639" r="-29653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7107" t="-201639" r="-155860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6023" t="-201639" r="-644" b="-3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3" t="-301639" r="-48480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2081" t="-301639" r="-2965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7107" t="-301639" r="-155860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6023" t="-301639" r="-644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3" t="-401639" r="-48480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2081" t="-401639" r="-2965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7107" t="-401639" r="-15586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6023" t="-401639" r="-644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53" t="-501639" r="-48480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82081" t="-501639" r="-29653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7107" t="-501639" r="-15586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6023" t="-501639" r="-644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60350" y="4965515"/>
            <a:ext cx="4330923" cy="17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0036" y="116943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Addition of Continuous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701206"/>
                  </p:ext>
                </p:extLst>
              </p:nvPr>
            </p:nvGraphicFramePr>
            <p:xfrm>
              <a:off x="277660" y="2710001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i="0" dirty="0" smtClean="0">
                              <a:latin typeface="+mn-lt"/>
                            </a:rPr>
                            <a:t>-10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&lt;−3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=0+2=2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-3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1+2</a:t>
                          </a:r>
                          <a:r>
                            <a:rPr lang="en-US" baseline="0" dirty="0" smtClean="0"/>
                            <a:t> = 3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0+ 2 = 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4701206"/>
                  </p:ext>
                </p:extLst>
              </p:nvPr>
            </p:nvGraphicFramePr>
            <p:xfrm>
              <a:off x="277660" y="2710001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</a:t>
                          </a:r>
                          <a:r>
                            <a:rPr lang="en-US" sz="1400" dirty="0" smtClean="0"/>
                            <a:t>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101266" r="-48322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101266" r="-29629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101266" r="-155708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101266" r="-590" b="-2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201266" r="-48322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201266" r="-29629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201266" r="-155708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201266" r="-590" b="-1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301266" r="-48322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301266" r="-29629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301266" r="-15570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301266" r="-590" b="-25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57" y="4696196"/>
            <a:ext cx="4859766" cy="1999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386" y="758060"/>
            <a:ext cx="7923812" cy="18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0036" y="116943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Subtraction of Continuous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77992"/>
                  </p:ext>
                </p:extLst>
              </p:nvPr>
            </p:nvGraphicFramePr>
            <p:xfrm>
              <a:off x="356582" y="2293583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i="0" dirty="0" smtClean="0">
                              <a:latin typeface="+mn-lt"/>
                            </a:rPr>
                            <a:t>-10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&lt;−3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=0−2=−2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-3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1-2</a:t>
                          </a:r>
                          <a:r>
                            <a:rPr lang="en-US" baseline="0" dirty="0" smtClean="0"/>
                            <a:t> = -1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0</a:t>
                          </a:r>
                          <a:r>
                            <a:rPr lang="en-US" baseline="0" dirty="0" smtClean="0"/>
                            <a:t> - </a:t>
                          </a:r>
                          <a:r>
                            <a:rPr lang="en-US" dirty="0" smtClean="0"/>
                            <a:t>2 = -2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077992"/>
                  </p:ext>
                </p:extLst>
              </p:nvPr>
            </p:nvGraphicFramePr>
            <p:xfrm>
              <a:off x="356582" y="2293583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</a:t>
                          </a:r>
                          <a:r>
                            <a:rPr lang="en-US" sz="1400" dirty="0" smtClean="0"/>
                            <a:t>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102532" r="-48322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102532" r="-29629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102532" r="-155708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102532" r="-590" b="-2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202532" r="-48322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202532" r="-29629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202532" r="-155708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202532" r="-590" b="-1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302532" r="-48322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302532" r="-29629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302532" r="-15570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302532" r="-590" b="-25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388" y="715043"/>
            <a:ext cx="6476193" cy="15785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79" y="4212731"/>
            <a:ext cx="5193631" cy="24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0036" y="116943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Multiplication of Continuous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050391"/>
                  </p:ext>
                </p:extLst>
              </p:nvPr>
            </p:nvGraphicFramePr>
            <p:xfrm>
              <a:off x="356582" y="2508269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i="0" dirty="0" smtClean="0">
                              <a:latin typeface="+mn-lt"/>
                            </a:rPr>
                            <a:t>-10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&lt;−3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=0∗2=0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-3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&lt;3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1*2</a:t>
                          </a:r>
                          <a:r>
                            <a:rPr lang="en-US" baseline="0" dirty="0" smtClean="0"/>
                            <a:t> = 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b="0" dirty="0" smtClean="0"/>
                            <a:t>3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&lt;10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 smtClean="0"/>
                            <a:t> 0</a:t>
                          </a:r>
                          <a:r>
                            <a:rPr lang="en-US" baseline="0" dirty="0" smtClean="0"/>
                            <a:t> -*</a:t>
                          </a:r>
                          <a:r>
                            <a:rPr lang="en-US" dirty="0" smtClean="0"/>
                            <a:t>2 = 0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050391"/>
                  </p:ext>
                </p:extLst>
              </p:nvPr>
            </p:nvGraphicFramePr>
            <p:xfrm>
              <a:off x="356582" y="2508269"/>
              <a:ext cx="10989054" cy="19191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5942"/>
                    <a:gridCol w="2302097"/>
                    <a:gridCol w="2668552"/>
                    <a:gridCol w="4132463"/>
                  </a:tblGrid>
                  <a:tr h="479787"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Time Interval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</a:t>
                          </a:r>
                          <a:r>
                            <a:rPr lang="en-US" sz="1400" dirty="0" smtClean="0"/>
                            <a:t>of First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Amplitude of Second  Signal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Addition</a:t>
                          </a:r>
                          <a:endParaRPr lang="en-US" sz="1400" dirty="0"/>
                        </a:p>
                      </a:txBody>
                      <a:tcPr/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101266" r="-48322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101266" r="-296296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101266" r="-155708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101266" r="-590" b="-2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201266" r="-48322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201266" r="-296296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201266" r="-155708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201266" r="-590" b="-102532"/>
                          </a:stretch>
                        </a:blipFill>
                      </a:tcPr>
                    </a:tc>
                  </a:tr>
                  <a:tr h="479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3" t="-301266" r="-48322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82275" t="-301266" r="-296296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57306" t="-301266" r="-155708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66224" t="-301266" r="-590" b="-253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88" y="870837"/>
            <a:ext cx="10130871" cy="14460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427" y="4508390"/>
            <a:ext cx="9040487" cy="222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036" y="116943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Addition of Discrete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2394" y="3463437"/>
                <a:ext cx="9568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=1+2=3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4" y="3463437"/>
                <a:ext cx="9568325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42394" y="3954740"/>
                <a:ext cx="9568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=1=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=2+3=5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4" y="3954740"/>
                <a:ext cx="9568325" cy="584775"/>
              </a:xfrm>
              <a:prstGeom prst="rect">
                <a:avLst/>
              </a:prstGeom>
              <a:blipFill rotWithShape="0">
                <a:blip r:embed="rId3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2394" y="4557464"/>
                <a:ext cx="9568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=2=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=3+4=7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94" y="4557464"/>
                <a:ext cx="9568325" cy="584775"/>
              </a:xfrm>
              <a:prstGeom prst="rect">
                <a:avLst/>
              </a:prstGeom>
              <a:blipFill rotWithShape="0"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40352" y="5076383"/>
                <a:ext cx="9568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=3=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352" y="5076383"/>
                <a:ext cx="9568325" cy="584775"/>
              </a:xfrm>
              <a:prstGeom prst="rect">
                <a:avLst/>
              </a:prstGeom>
              <a:blipFill rotWithShape="0">
                <a:blip r:embed="rId5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62881" y="5591642"/>
                <a:ext cx="95683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3200" i="1" smtClean="0">
                        <a:latin typeface="Cambria Math" panose="02040503050406030204" pitchFamily="18" charset="0"/>
                      </a:rPr>
                      <m:t>=4=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=5−2=3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881" y="5591642"/>
                <a:ext cx="9568325" cy="584775"/>
              </a:xfrm>
              <a:prstGeom prst="rect">
                <a:avLst/>
              </a:prstGeom>
              <a:blipFill rotWithShape="0">
                <a:blip r:embed="rId6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74" y="1121134"/>
            <a:ext cx="7919653" cy="208609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04300" y="1073426"/>
            <a:ext cx="8158038" cy="21468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022887" y="6210171"/>
                <a:ext cx="698357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−−−−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𝑨𝒏𝒔𝒘𝒆𝒓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887" y="6210171"/>
                <a:ext cx="6983578" cy="461665"/>
              </a:xfrm>
              <a:prstGeom prst="rect">
                <a:avLst/>
              </a:prstGeom>
              <a:blipFill rotWithShape="0">
                <a:blip r:embed="rId8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7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848247"/>
              </p:ext>
            </p:extLst>
          </p:nvPr>
        </p:nvGraphicFramePr>
        <p:xfrm>
          <a:off x="254442" y="675861"/>
          <a:ext cx="11744076" cy="6020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5140"/>
                <a:gridCol w="9428936"/>
              </a:tblGrid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First Week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Continuous time and Discrete time Signals.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Second Week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Periodic signals, Even and Odd signals, Exponential and Sinusoidal signals.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Third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The Unit Impulse and Unit Step functions, Continues Time and Discrete Time Systems.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Fourth Week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Test-1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Fifth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Linear Time Invariant (LTI) Systems, Difference Equation, Causality, BIBO Stability.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Sixth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Convolution and Correlation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Seventh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Discrete Time Fourier Transforms (DFT)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Eight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Discrete Time Fourier Transforms DFT and FFT Algorithm.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Ninth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Time and Frequency Characterization of Signals and Systems.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Tenth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The Sampling Theorem, Aliasing, Sampling the Discrete Time Signals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Eleventh week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Test-2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99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Twelfth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 Z-Transform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7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Thirteenth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Analysis and Characterization of LTI systems using z-transform, case studies: communication systems and linear feedback systems.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7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Fourteenth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Analysis and Characterization of LTI systems using z-transform, case studies: communication systems and linear feedback systems.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07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Sixteenth week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Analysis and Characterization of LTI systems using z-transform, case studies: communication systems and linear feedback systems.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609" marR="5609" marT="560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8680" y="127222"/>
            <a:ext cx="10515600" cy="4637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Weekly Lecture Plan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988" y="0"/>
            <a:ext cx="10515600" cy="6411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Addition of Discrete Time 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2042" y="3089726"/>
                <a:ext cx="6054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=0=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=1+2=3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2" y="3089726"/>
                <a:ext cx="6054286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504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02042" y="3581029"/>
                <a:ext cx="6054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=1=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=2+3=5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2" y="3581029"/>
                <a:ext cx="605428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0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2042" y="4183753"/>
                <a:ext cx="6054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=2=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=3+4=7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2" y="4183753"/>
                <a:ext cx="6054286" cy="400110"/>
              </a:xfrm>
              <a:prstGeom prst="rect">
                <a:avLst/>
              </a:prstGeom>
              <a:blipFill rotWithShape="0">
                <a:blip r:embed="rId4"/>
                <a:stretch>
                  <a:fillRect l="-50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0" y="4702672"/>
                <a:ext cx="6054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=3=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=1+1=2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02672"/>
                <a:ext cx="6054286" cy="400110"/>
              </a:xfrm>
              <a:prstGeom prst="rect">
                <a:avLst/>
              </a:prstGeom>
              <a:blipFill rotWithShape="0">
                <a:blip r:embed="rId5"/>
                <a:stretch>
                  <a:fillRect l="-40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2529" y="5217931"/>
                <a:ext cx="60542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𝐼𝑛𝑡𝑒𝑟𝑣𝑎𝑙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=4=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=5−2=3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" y="5217931"/>
                <a:ext cx="6054286" cy="400110"/>
              </a:xfrm>
              <a:prstGeom prst="rect">
                <a:avLst/>
              </a:prstGeom>
              <a:blipFill rotWithShape="0">
                <a:blip r:embed="rId6"/>
                <a:stretch>
                  <a:fillRect l="-504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2617" y="5995486"/>
                <a:ext cx="698560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r>
                  <a:rPr lang="en-US" sz="2400" b="1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  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−−−−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𝑨𝒏𝒔𝒘𝒆𝒓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617" y="5995486"/>
                <a:ext cx="6985605" cy="461665"/>
              </a:xfrm>
              <a:prstGeom prst="rect">
                <a:avLst/>
              </a:prstGeom>
              <a:blipFill rotWithShape="0">
                <a:blip r:embed="rId7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7378" y="486789"/>
            <a:ext cx="6758611" cy="265397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8180" y="3281736"/>
            <a:ext cx="4091266" cy="332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432" y="697171"/>
            <a:ext cx="11624807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dirty="0"/>
              <a:t>Scaling of a signal means, a </a:t>
            </a:r>
            <a:r>
              <a:rPr lang="en-US" sz="3600" dirty="0" smtClean="0"/>
              <a:t>constant value is multiplied </a:t>
            </a:r>
            <a:r>
              <a:rPr lang="en-US" sz="3600" dirty="0"/>
              <a:t>with the time or amplitude of the </a:t>
            </a:r>
            <a:r>
              <a:rPr lang="en-US" sz="3600" dirty="0" smtClean="0"/>
              <a:t>signal is called Scaling</a:t>
            </a:r>
            <a:endParaRPr lang="en-US" sz="36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0036" y="116943"/>
            <a:ext cx="10515600" cy="641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Scaling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09" y="2872840"/>
            <a:ext cx="8041111" cy="325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79590" y="2441953"/>
                <a:ext cx="5384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2∗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=2∗3=6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590" y="2441953"/>
                <a:ext cx="5384551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13938" y="6362404"/>
                <a:ext cx="64008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0.5∗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=0.5∗3=1.5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938" y="6362404"/>
                <a:ext cx="640085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63610" y="3220284"/>
            <a:ext cx="4055165" cy="337930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Amplitude </a:t>
            </a:r>
            <a:r>
              <a:rPr lang="en-US" sz="4400" b="1" dirty="0">
                <a:solidFill>
                  <a:schemeClr val="tx1"/>
                </a:solidFill>
              </a:rPr>
              <a:t>S</a:t>
            </a:r>
            <a:r>
              <a:rPr lang="en-US" sz="4400" b="1" dirty="0" smtClean="0">
                <a:solidFill>
                  <a:schemeClr val="tx1"/>
                </a:solidFill>
              </a:rPr>
              <a:t>caling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729993" y="3220284"/>
            <a:ext cx="4055165" cy="337930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>
                <a:solidFill>
                  <a:schemeClr val="tx1"/>
                </a:solidFill>
              </a:rPr>
              <a:t>Time Scaling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12" idx="2"/>
            <a:endCxn id="5" idx="0"/>
          </p:cNvCxnSpPr>
          <p:nvPr/>
        </p:nvCxnSpPr>
        <p:spPr>
          <a:xfrm flipH="1">
            <a:off x="2091193" y="1089335"/>
            <a:ext cx="3619169" cy="213094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2"/>
            <a:endCxn id="6" idx="0"/>
          </p:cNvCxnSpPr>
          <p:nvPr/>
        </p:nvCxnSpPr>
        <p:spPr>
          <a:xfrm>
            <a:off x="5710362" y="1089335"/>
            <a:ext cx="4047214" cy="213094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63510" y="333961"/>
            <a:ext cx="4293704" cy="7553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Types of Scaling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1636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636" y="1324693"/>
            <a:ext cx="116168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The Compression or Expansion of a signal in time is called as Time Scaling.</a:t>
            </a:r>
            <a:endParaRPr lang="en-US" sz="3600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909762" y="188413"/>
            <a:ext cx="10515600" cy="816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Time Scaling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26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Periodic Signals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390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80495"/>
            <a:ext cx="10288436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3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809" y="232916"/>
            <a:ext cx="8640381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90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213864"/>
            <a:ext cx="9726382" cy="64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91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0227"/>
            <a:ext cx="10515600" cy="56160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Even And Odd Signals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80" y="943059"/>
            <a:ext cx="9040487" cy="3524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59" y="2457965"/>
            <a:ext cx="8183117" cy="1810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20" y="4571681"/>
            <a:ext cx="9764488" cy="228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5549" y="2127233"/>
            <a:ext cx="791638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8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4949"/>
            <a:ext cx="10759062" cy="4671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0598"/>
            <a:ext cx="12192000" cy="545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6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701" y="1160379"/>
            <a:ext cx="11585051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An unknown quantity, often designated by a Letter, that can take on different values in an expression or operation.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9100" y="333122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Variable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91588" y="3613338"/>
                <a:ext cx="253851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588" y="3613338"/>
                <a:ext cx="2538515" cy="6771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Up Arrow 6"/>
          <p:cNvSpPr/>
          <p:nvPr/>
        </p:nvSpPr>
        <p:spPr>
          <a:xfrm>
            <a:off x="4179290" y="4222143"/>
            <a:ext cx="363110" cy="723568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52227" y="5174687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Variable</a:t>
            </a:r>
            <a:endParaRPr lang="en-US" sz="2400" b="1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96000" y="3670322"/>
                <a:ext cx="215238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4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70322"/>
                <a:ext cx="2152384" cy="677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/>
          <p:cNvCxnSpPr/>
          <p:nvPr/>
        </p:nvCxnSpPr>
        <p:spPr>
          <a:xfrm rot="10800000" flipV="1">
            <a:off x="6825971" y="4290445"/>
            <a:ext cx="1123865" cy="88004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 rot="16200000" flipH="1">
            <a:off x="6064133" y="4410239"/>
            <a:ext cx="949931" cy="573742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87209" y="5050052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/>
                </a:solidFill>
              </a:rPr>
              <a:t>Variable</a:t>
            </a:r>
            <a:endParaRPr lang="en-US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222"/>
            <a:ext cx="12192000" cy="59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5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2468"/>
            <a:ext cx="12192000" cy="581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69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3" y="1414181"/>
            <a:ext cx="715427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9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12" y="1585655"/>
            <a:ext cx="5563376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7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464" y="472190"/>
            <a:ext cx="12192000" cy="3639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767" y="1151355"/>
            <a:ext cx="7802064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1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880707"/>
            <a:ext cx="7849695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92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77" y="174928"/>
            <a:ext cx="10515600" cy="46618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Odd Signal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45" y="823760"/>
            <a:ext cx="1165329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Antisymmetric Signal is known as Odd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3252380"/>
            <a:ext cx="8821381" cy="2924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1" y="2138182"/>
            <a:ext cx="4572638" cy="2581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25" y="3428999"/>
            <a:ext cx="5744377" cy="2191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679" y="2647841"/>
            <a:ext cx="6744641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4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65" y="155617"/>
            <a:ext cx="8312828" cy="62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86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599" y="1738076"/>
            <a:ext cx="8792802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5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085523"/>
            <a:ext cx="860227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0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" y="162719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Dependent And Independent Variable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597" y="879561"/>
            <a:ext cx="115983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222222"/>
                </a:solidFill>
                <a:latin typeface="Source Sans Pro"/>
              </a:rPr>
              <a:t>A 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Dependent Variable (Effect)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is a variable whose value depends on another 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variable.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rgbClr val="222222"/>
              </a:solidFill>
              <a:latin typeface="Source Sans Pr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An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Independent </a:t>
            </a: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Variable (Cause) </a:t>
            </a:r>
            <a:r>
              <a:rPr lang="en-US" sz="2400" dirty="0">
                <a:solidFill>
                  <a:srgbClr val="222222"/>
                </a:solidFill>
                <a:latin typeface="Source Sans Pro"/>
              </a:rPr>
              <a:t>is a variable whose value never depends on another variable.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rgbClr val="222222"/>
              </a:solidFill>
              <a:latin typeface="Source Sans Pro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222222"/>
                </a:solidFill>
                <a:latin typeface="Source Sans Pro"/>
              </a:rPr>
              <a:t>Amplitude of Sine Wave depend on the Time, so Amplitude is Dependent Variable, and Time is Independent Variable.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998" y="3807279"/>
            <a:ext cx="5025604" cy="278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9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72424" y="2476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Exponential Signals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34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72424" y="24768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Sinusoidal Signals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7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and Power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78341" y="5669766"/>
                <a:ext cx="7835318" cy="6167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𝐸𝑛𝑒𝑟𝑔𝑦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𝑇𝑖𝑚𝑒</m:t>
                              </m:r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−−−−−−−−−−−−−−−−−−−−−−−(1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341" y="5669766"/>
                <a:ext cx="7835318" cy="6167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64065" y="3996561"/>
            <a:ext cx="11132191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Energy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ability to do work.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Power is the energy per unit time is called Power. </a:t>
            </a:r>
          </a:p>
        </p:txBody>
      </p:sp>
    </p:spTree>
    <p:extLst>
      <p:ext uri="{BB962C8B-B14F-4D97-AF65-F5344CB8AC3E}">
        <p14:creationId xmlns:p14="http://schemas.microsoft.com/office/powerpoint/2010/main" val="4210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8/18/2024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53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90765" y="44747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 smtClean="0">
                <a:solidFill>
                  <a:srgbClr val="0070C0"/>
                </a:solidFill>
              </a:rPr>
              <a:t>Biomedical Engineering </a:t>
            </a:r>
            <a:r>
              <a:rPr lang="en-US" dirty="0">
                <a:solidFill>
                  <a:srgbClr val="0070C0"/>
                </a:solidFill>
              </a:rPr>
              <a:t>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Digital Signal Processing (DSP)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latin typeface="-apple-system"/>
            </a:endParaRPr>
          </a:p>
          <a:p>
            <a:pPr 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0" y="1653592"/>
            <a:ext cx="76402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Lecture-1</a:t>
            </a:r>
            <a:r>
              <a:rPr lang="en-US" sz="4800" b="1" dirty="0">
                <a:solidFill>
                  <a:srgbClr val="7030A0"/>
                </a:solidFill>
              </a:rPr>
              <a:t/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 smtClean="0">
                <a:solidFill>
                  <a:srgbClr val="7030A0"/>
                </a:solidFill>
              </a:rPr>
              <a:t>Signals and its Types</a:t>
            </a: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7" y="94580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Course outline: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7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755374"/>
            <a:ext cx="11648661" cy="5421589"/>
          </a:xfrm>
        </p:spPr>
        <p:txBody>
          <a:bodyPr>
            <a:normAutofit fontScale="92500" lnSpcReduction="10000"/>
          </a:bodyPr>
          <a:lstStyle/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3200" dirty="0"/>
              <a:t>Signals in electrical circuits are defined as the change of voltage or current with time. </a:t>
            </a:r>
            <a:endParaRPr lang="en-US" sz="32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3200" dirty="0" smtClean="0"/>
              <a:t>In </a:t>
            </a:r>
            <a:r>
              <a:rPr lang="en-US" sz="3200" dirty="0"/>
              <a:t>other words, electrical signals are electromagnetic </a:t>
            </a:r>
            <a:r>
              <a:rPr lang="en-US" sz="3200" dirty="0" smtClean="0"/>
              <a:t>or electrical waves that </a:t>
            </a:r>
            <a:r>
              <a:rPr lang="en-US" sz="3200" dirty="0"/>
              <a:t>carry information in an electric network or circuit</a:t>
            </a:r>
            <a:r>
              <a:rPr lang="en-US" sz="3200" dirty="0" smtClean="0"/>
              <a:t>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endParaRPr lang="en-US" sz="3200" dirty="0"/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3200" dirty="0"/>
              <a:t>Transfer of data and information is done via signals, such as audio and video signals which helps in communication through any medium such as optical, electromagnetic, wireless, or wired medium. </a:t>
            </a:r>
            <a:endParaRPr lang="en-US" sz="32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endParaRPr lang="en-US" sz="3200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sz="3200" dirty="0" smtClean="0"/>
              <a:t>Signals </a:t>
            </a:r>
            <a:r>
              <a:rPr lang="en-US" sz="3200" dirty="0"/>
              <a:t>are processed through various devices like ICs (</a:t>
            </a:r>
            <a:r>
              <a:rPr lang="en-US" sz="3200" u="sng" dirty="0">
                <a:hlinkClick r:id="rId2"/>
              </a:rPr>
              <a:t>Integrated circuits</a:t>
            </a:r>
            <a:r>
              <a:rPr lang="en-US" sz="3200" dirty="0"/>
              <a:t>), transistors, and diodes.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921" y="27547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8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344" y="602675"/>
            <a:ext cx="11736126" cy="55742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Any quantity is said to be a signal if it is a Varying with Independent Variable.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Anything which is constant is not a Signal.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Alternating current (AC) is a Signal, because it changes with respect to time.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Direct current (DC) is not a Signal, because it not changes with respect to time.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Some case DC consider as a Signal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211" y="4512015"/>
            <a:ext cx="4067940" cy="20481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3921" y="27547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120" y="604299"/>
            <a:ext cx="11597641" cy="456284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A signal is defined as any Physical Quantity that varies with time, space, or any other independent variable or variables.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Mathematically, a signal is a function of one or more independent variables.  For Example, the functions describe two variables, one that varies linearly with the independent variable t (time)  and a second that varies quadratically with t.</a:t>
            </a:r>
            <a:endParaRPr lang="en-US" sz="36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93921" y="27547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Signal</a:t>
            </a:r>
            <a:endParaRPr 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172571" y="4194312"/>
                <a:ext cx="21588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571" y="4194312"/>
                <a:ext cx="2158861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50043" y="5157746"/>
                <a:ext cx="265386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=20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43" y="5157746"/>
                <a:ext cx="2653868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09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198" y="807858"/>
            <a:ext cx="11593002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4000" dirty="0" smtClean="0"/>
              <a:t>Signal is a Dependent Variable of Function of One or More Independent Variable is known as a Signal.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33678" y="4176805"/>
                <a:ext cx="34449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. . .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678" y="4176805"/>
                <a:ext cx="3444917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393921" y="27547"/>
            <a:ext cx="11353800" cy="575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Mathematically Signal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7" name="Left Brace 6"/>
          <p:cNvSpPr/>
          <p:nvPr/>
        </p:nvSpPr>
        <p:spPr>
          <a:xfrm rot="5400000">
            <a:off x="4925832" y="2981685"/>
            <a:ext cx="858743" cy="1979874"/>
          </a:xfrm>
          <a:prstGeom prst="leftBrace">
            <a:avLst>
              <a:gd name="adj1" fmla="val 8333"/>
              <a:gd name="adj2" fmla="val 4937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55203" y="3358927"/>
            <a:ext cx="34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Independent Variables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70204" y="4995047"/>
            <a:ext cx="345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Signal</a:t>
            </a:r>
            <a:endParaRPr lang="en-US" dirty="0"/>
          </a:p>
        </p:txBody>
      </p:sp>
      <p:cxnSp>
        <p:nvCxnSpPr>
          <p:cNvPr id="11" name="Curved Connector 10"/>
          <p:cNvCxnSpPr/>
          <p:nvPr/>
        </p:nvCxnSpPr>
        <p:spPr>
          <a:xfrm rot="5400000">
            <a:off x="3154342" y="4862943"/>
            <a:ext cx="381662" cy="377010"/>
          </a:xfrm>
          <a:prstGeom prst="curved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1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1639</Words>
  <Application>Microsoft Office PowerPoint</Application>
  <PresentationFormat>Widescreen</PresentationFormat>
  <Paragraphs>318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-apple-system</vt:lpstr>
      <vt:lpstr>Arial</vt:lpstr>
      <vt:lpstr>Calibri</vt:lpstr>
      <vt:lpstr>Calibri Light</vt:lpstr>
      <vt:lpstr>Cambria Math</vt:lpstr>
      <vt:lpstr>Cordia New</vt:lpstr>
      <vt:lpstr>Matura MT Script Capitals</vt:lpstr>
      <vt:lpstr>Source Sans Pro</vt:lpstr>
      <vt:lpstr>Tahoma</vt:lpstr>
      <vt:lpstr>TeXGyreAdventor</vt:lpstr>
      <vt:lpstr>Times New Roman</vt:lpstr>
      <vt:lpstr>Wingdings</vt:lpstr>
      <vt:lpstr>Office Theme</vt:lpstr>
      <vt:lpstr>PowerPoint Presentation</vt:lpstr>
      <vt:lpstr>Signal &amp; System</vt:lpstr>
      <vt:lpstr>Weekly Lecture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Signals And System</vt:lpstr>
      <vt:lpstr>Signals And System</vt:lpstr>
      <vt:lpstr>Analysis Problems</vt:lpstr>
      <vt:lpstr>PowerPoint Presentation</vt:lpstr>
      <vt:lpstr>Classification of Signals    On the Variables</vt:lpstr>
      <vt:lpstr>  Single Variable (One-Dimensional) and Multi Variable (Multi-Dimensional) Signal   </vt:lpstr>
      <vt:lpstr>  Single Variable (One-Dimensional) and Multi Variable (Multi-Dimensional) Signal   </vt:lpstr>
      <vt:lpstr>Classification of Signals    On the Basis of Type </vt:lpstr>
      <vt:lpstr>  Analog Signal   </vt:lpstr>
      <vt:lpstr>Digital Signal</vt:lpstr>
      <vt:lpstr>Classification of Signals    On the Basis of Time</vt:lpstr>
      <vt:lpstr>Continuous Time Signal</vt:lpstr>
      <vt:lpstr>Discrete Time Signal</vt:lpstr>
      <vt:lpstr>PowerPoint Presentation</vt:lpstr>
      <vt:lpstr>PowerPoint Presentation</vt:lpstr>
      <vt:lpstr>Addition of Continuous Time Signal</vt:lpstr>
      <vt:lpstr>Addition of Continuous Time Signal</vt:lpstr>
      <vt:lpstr>Subtraction of Continuous Time Signal</vt:lpstr>
      <vt:lpstr>Multiplication of Continuous Time Signal</vt:lpstr>
      <vt:lpstr>Addition of Discrete Time Signal</vt:lpstr>
      <vt:lpstr>Addition of Discrete Time Signal</vt:lpstr>
      <vt:lpstr>PowerPoint Presentation</vt:lpstr>
      <vt:lpstr>PowerPoint Presentation</vt:lpstr>
      <vt:lpstr>Time Scaling</vt:lpstr>
      <vt:lpstr>Periodic Signals</vt:lpstr>
      <vt:lpstr>PowerPoint Presentation</vt:lpstr>
      <vt:lpstr>PowerPoint Presentation</vt:lpstr>
      <vt:lpstr>PowerPoint Presentation</vt:lpstr>
      <vt:lpstr>Even And Odd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Odd Signal</vt:lpstr>
      <vt:lpstr>PowerPoint Presentation</vt:lpstr>
      <vt:lpstr>PowerPoint Presentation</vt:lpstr>
      <vt:lpstr>PowerPoint Presentation</vt:lpstr>
      <vt:lpstr>Exponential Signals</vt:lpstr>
      <vt:lpstr>Sinusoidal Signals</vt:lpstr>
      <vt:lpstr>Energy and Power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and Power</dc:title>
  <dc:creator>Wazir laghari</dc:creator>
  <cp:lastModifiedBy>Wazir laghari</cp:lastModifiedBy>
  <cp:revision>61</cp:revision>
  <dcterms:created xsi:type="dcterms:W3CDTF">2024-08-11T15:58:30Z</dcterms:created>
  <dcterms:modified xsi:type="dcterms:W3CDTF">2024-08-18T15:45:29Z</dcterms:modified>
</cp:coreProperties>
</file>